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08" r:id="rId3"/>
    <p:sldId id="510" r:id="rId4"/>
    <p:sldId id="548" r:id="rId5"/>
    <p:sldId id="516" r:id="rId6"/>
    <p:sldId id="535" r:id="rId7"/>
    <p:sldId id="518" r:id="rId8"/>
    <p:sldId id="549" r:id="rId9"/>
    <p:sldId id="519" r:id="rId10"/>
    <p:sldId id="520" r:id="rId11"/>
    <p:sldId id="521" r:id="rId12"/>
    <p:sldId id="550" r:id="rId13"/>
    <p:sldId id="551" r:id="rId14"/>
    <p:sldId id="552" r:id="rId15"/>
    <p:sldId id="542" r:id="rId16"/>
    <p:sldId id="501" r:id="rId17"/>
    <p:sldId id="553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00FF"/>
    <a:srgbClr val="890903"/>
    <a:srgbClr val="FFFCD9"/>
    <a:srgbClr val="FF0000"/>
    <a:srgbClr val="33CC33"/>
    <a:srgbClr val="CC9900"/>
    <a:srgbClr val="FF9933"/>
    <a:srgbClr val="AFF2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28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47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练习七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85380AB-04C0-42C8-8454-43125B0A96D4}"/>
              </a:ext>
            </a:extLst>
          </p:cNvPr>
          <p:cNvGrpSpPr/>
          <p:nvPr userDrawn="1"/>
        </p:nvGrpSpPr>
        <p:grpSpPr>
          <a:xfrm>
            <a:off x="7956376" y="473867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BBC37DF6-A6E4-4BFC-A649-F2C580B1C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91B872B8-EE8E-4DAF-BC06-7385B6F39536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94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36229;&#38142;&#25509;/&#38271;&#26041;&#24418;&#26059;&#36716;&#25104;&#22278;&#26609;.mp4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36229;&#38142;&#25509;/&#38271;&#26041;&#24418;&#26059;&#36716;&#25104;&#22278;&#26609;.mp4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36229;&#38142;&#25509;/&#38271;&#26041;&#24418;&#26059;&#36716;&#25104;&#22278;&#26609;.mp4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单圆角矩形 23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6" name="矩形 25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9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0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矩形 30"/>
          <p:cNvSpPr/>
          <p:nvPr/>
        </p:nvSpPr>
        <p:spPr>
          <a:xfrm>
            <a:off x="3123119" y="1435155"/>
            <a:ext cx="268727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练习七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5" name="组合 34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39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</a:rPr>
                <a:t>8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40" name="单圆角矩形 39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1" name="单圆角矩形 40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2" name="单圆角矩形 41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复习旧知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圆角矩形 47">
            <a:hlinkClick r:id="rId8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50" name="矩形 49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数据的表示和分析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3548"/>
          <a:stretch>
            <a:fillRect/>
          </a:stretch>
        </p:blipFill>
        <p:spPr>
          <a:xfrm>
            <a:off x="2402887" y="1107482"/>
            <a:ext cx="4808633" cy="2918697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701878" y="483518"/>
            <a:ext cx="59766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去年某地冰箱和热水器每月的销售情况统计图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53612" y="976471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销售量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万台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88508" y="962191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冰箱       热水器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454012" y="1136851"/>
            <a:ext cx="611188" cy="6746"/>
          </a:xfrm>
          <a:prstGeom prst="line">
            <a:avLst/>
          </a:prstGeom>
          <a:ln w="127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6894172" y="1143714"/>
            <a:ext cx="611188" cy="674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827584" y="3982293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两种电器销售量相差最大的是哪个月？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03301" y="2412161"/>
            <a:ext cx="8451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800" b="1" cap="none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800" b="1" cap="none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5" grpId="0"/>
      <p:bldP spid="26" grpId="0"/>
      <p:bldP spid="30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3548"/>
          <a:stretch>
            <a:fillRect/>
          </a:stretch>
        </p:blipFill>
        <p:spPr>
          <a:xfrm>
            <a:off x="2347184" y="1035474"/>
            <a:ext cx="4808633" cy="2918697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646175" y="411510"/>
            <a:ext cx="59766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去年某地冰箱和热水器每月的销售情况统计图</a:t>
            </a:r>
            <a:endParaRPr lang="en-US" altLang="zh-CN" sz="2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97909" y="904463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销售量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万台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68365" y="880023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冰箱       热水器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398309" y="1081988"/>
            <a:ext cx="611188" cy="6746"/>
          </a:xfrm>
          <a:prstGeom prst="line">
            <a:avLst/>
          </a:prstGeom>
          <a:ln w="127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6838469" y="1071706"/>
            <a:ext cx="611188" cy="674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755576" y="3982293"/>
            <a:ext cx="7544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简单描述一年中冰箱销售量的变化情况。热水器呢？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7544" y="1789898"/>
            <a:ext cx="1879640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atinLnBrk="1"/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冰箱的销售量从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月到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月逐渐增加，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月到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月逐渐减少。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38315" y="1501140"/>
            <a:ext cx="1896110" cy="19380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atinLnBrk="1"/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热水器的销售量从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000" b="1" dirty="0">
                <a:solidFill>
                  <a:prstClr val="black"/>
                </a:solidFill>
                <a:latin typeface="+mn-ea"/>
              </a:rPr>
              <a:t>~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月逐渐增加，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000" b="1" dirty="0">
                <a:solidFill>
                  <a:prstClr val="black"/>
                </a:solidFill>
                <a:latin typeface="+mn-ea"/>
              </a:rPr>
              <a:t>~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月波动较小，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月、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月销量急速减少。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6" grpId="0" animBg="1"/>
      <p:bldP spid="1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3548"/>
          <a:stretch>
            <a:fillRect/>
          </a:stretch>
        </p:blipFill>
        <p:spPr>
          <a:xfrm>
            <a:off x="2456979" y="1107482"/>
            <a:ext cx="4808633" cy="2918697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755970" y="483518"/>
            <a:ext cx="59766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去年某地冰箱和热水器每月的销售情况统计图</a:t>
            </a:r>
            <a:endParaRPr lang="en-US" altLang="zh-CN" sz="2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07704" y="976471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销售量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万台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878160" y="952031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冰箱       热水器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508104" y="1153996"/>
            <a:ext cx="611188" cy="6746"/>
          </a:xfrm>
          <a:prstGeom prst="line">
            <a:avLst/>
          </a:prstGeom>
          <a:ln w="127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6948264" y="1143714"/>
            <a:ext cx="611188" cy="674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827584" y="3982293"/>
            <a:ext cx="6850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(3)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冰箱和热水器的销售情况有什么不同？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3156" y="1905110"/>
            <a:ext cx="1562292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atinLnBrk="1"/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冰箱的销售量受月份影响大，主要和气温有关。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70784" y="1840387"/>
            <a:ext cx="1486245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atinLnBrk="1"/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热水器的销售量也受月份影响，但波动相对较小。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3548"/>
          <a:stretch>
            <a:fillRect/>
          </a:stretch>
        </p:blipFill>
        <p:spPr>
          <a:xfrm>
            <a:off x="2258871" y="1035474"/>
            <a:ext cx="4808633" cy="2918697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557862" y="411510"/>
            <a:ext cx="59766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去年某地冰箱和热水器每月的销售情况统计图</a:t>
            </a:r>
            <a:endParaRPr lang="en-US" altLang="zh-CN" sz="2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09596" y="904463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销售量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万台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80052" y="880023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冰箱       热水器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309996" y="1081988"/>
            <a:ext cx="611188" cy="6746"/>
          </a:xfrm>
          <a:prstGeom prst="line">
            <a:avLst/>
          </a:prstGeom>
          <a:ln w="1270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6750156" y="1071706"/>
            <a:ext cx="611188" cy="6746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83568" y="3982293"/>
            <a:ext cx="6850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(4)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哪种电器的销售量相对稳定一些？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83858" y="2322377"/>
            <a:ext cx="12041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热水器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175126" y="2067694"/>
            <a:ext cx="65652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数据的表示和分析：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复式条形统计图、复式折线统计图、平均数的再认识。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0079A73-B3BC-4EF0-97BF-8C33F99ABF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E164F79B-4A4C-41B6-A6B7-886BC15BF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6"/>
          <p:cNvSpPr/>
          <p:nvPr/>
        </p:nvSpPr>
        <p:spPr>
          <a:xfrm>
            <a:off x="1296797" y="1560902"/>
            <a:ext cx="2016000" cy="2806889"/>
          </a:xfrm>
          <a:custGeom>
            <a:avLst/>
            <a:gdLst/>
            <a:ahLst/>
            <a:cxnLst/>
            <a:rect l="l" t="t" r="r" b="b"/>
            <a:pathLst>
              <a:path w="2284424" h="2952328">
                <a:moveTo>
                  <a:pt x="1143262" y="0"/>
                </a:moveTo>
                <a:cubicBezTo>
                  <a:pt x="1627387" y="0"/>
                  <a:pt x="2051384" y="284381"/>
                  <a:pt x="2284424" y="710937"/>
                </a:cubicBezTo>
                <a:lnTo>
                  <a:pt x="2284424" y="2241391"/>
                </a:lnTo>
                <a:cubicBezTo>
                  <a:pt x="2051384" y="2667947"/>
                  <a:pt x="1627387" y="2952328"/>
                  <a:pt x="1143262" y="2952328"/>
                </a:cubicBezTo>
                <a:cubicBezTo>
                  <a:pt x="657689" y="2952328"/>
                  <a:pt x="232604" y="2666244"/>
                  <a:pt x="0" y="2237573"/>
                </a:cubicBezTo>
                <a:lnTo>
                  <a:pt x="0" y="714756"/>
                </a:lnTo>
                <a:cubicBezTo>
                  <a:pt x="232604" y="286085"/>
                  <a:pt x="657689" y="0"/>
                  <a:pt x="1143262" y="0"/>
                </a:cubicBez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>
            <a:innerShdw blurRad="114300">
              <a:prstClr val="black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椭圆 6"/>
          <p:cNvSpPr/>
          <p:nvPr/>
        </p:nvSpPr>
        <p:spPr>
          <a:xfrm>
            <a:off x="3581221" y="1563638"/>
            <a:ext cx="2016000" cy="2808000"/>
          </a:xfrm>
          <a:custGeom>
            <a:avLst/>
            <a:gdLst/>
            <a:ahLst/>
            <a:cxnLst/>
            <a:rect l="l" t="t" r="r" b="b"/>
            <a:pathLst>
              <a:path w="2284424" h="2952328">
                <a:moveTo>
                  <a:pt x="1143262" y="0"/>
                </a:moveTo>
                <a:cubicBezTo>
                  <a:pt x="1627387" y="0"/>
                  <a:pt x="2051384" y="284381"/>
                  <a:pt x="2284424" y="710937"/>
                </a:cubicBezTo>
                <a:lnTo>
                  <a:pt x="2284424" y="2241391"/>
                </a:lnTo>
                <a:cubicBezTo>
                  <a:pt x="2051384" y="2667947"/>
                  <a:pt x="1627387" y="2952328"/>
                  <a:pt x="1143262" y="2952328"/>
                </a:cubicBezTo>
                <a:cubicBezTo>
                  <a:pt x="657689" y="2952328"/>
                  <a:pt x="232604" y="2666244"/>
                  <a:pt x="0" y="2237573"/>
                </a:cubicBezTo>
                <a:lnTo>
                  <a:pt x="0" y="714756"/>
                </a:lnTo>
                <a:cubicBezTo>
                  <a:pt x="232604" y="286085"/>
                  <a:pt x="657689" y="0"/>
                  <a:pt x="1143262" y="0"/>
                </a:cubicBez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>
            <a:innerShdw blurRad="114300">
              <a:prstClr val="black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椭圆 6"/>
          <p:cNvSpPr/>
          <p:nvPr/>
        </p:nvSpPr>
        <p:spPr>
          <a:xfrm>
            <a:off x="5865645" y="1563638"/>
            <a:ext cx="2016000" cy="2808000"/>
          </a:xfrm>
          <a:custGeom>
            <a:avLst/>
            <a:gdLst/>
            <a:ahLst/>
            <a:cxnLst/>
            <a:rect l="l" t="t" r="r" b="b"/>
            <a:pathLst>
              <a:path w="2284424" h="2952328">
                <a:moveTo>
                  <a:pt x="1143262" y="0"/>
                </a:moveTo>
                <a:cubicBezTo>
                  <a:pt x="1627387" y="0"/>
                  <a:pt x="2051384" y="284381"/>
                  <a:pt x="2284424" y="710937"/>
                </a:cubicBezTo>
                <a:lnTo>
                  <a:pt x="2284424" y="2241391"/>
                </a:lnTo>
                <a:cubicBezTo>
                  <a:pt x="2051384" y="2667947"/>
                  <a:pt x="1627387" y="2952328"/>
                  <a:pt x="1143262" y="2952328"/>
                </a:cubicBezTo>
                <a:cubicBezTo>
                  <a:pt x="657689" y="2952328"/>
                  <a:pt x="232604" y="2666244"/>
                  <a:pt x="0" y="2237573"/>
                </a:cubicBezTo>
                <a:lnTo>
                  <a:pt x="0" y="714756"/>
                </a:lnTo>
                <a:cubicBezTo>
                  <a:pt x="232604" y="286085"/>
                  <a:pt x="657689" y="0"/>
                  <a:pt x="1143262" y="0"/>
                </a:cubicBez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>
            <a:innerShdw blurRad="114300">
              <a:prstClr val="black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86030" y="2333999"/>
            <a:ext cx="221010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在纵轴上确定单位长度，在横轴上分配条形的位置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15616" y="2388825"/>
            <a:ext cx="24482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写标题，画横轴、纵轴和图例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86436" y="2506741"/>
            <a:ext cx="18198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画直条、标数据，涂色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26" name="TextBox 35"/>
          <p:cNvSpPr txBox="1"/>
          <p:nvPr/>
        </p:nvSpPr>
        <p:spPr>
          <a:xfrm flipH="1">
            <a:off x="1763688" y="1705675"/>
            <a:ext cx="1126887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A65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kumimoji="0" lang="zh-CN" altLang="en-US" sz="32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A65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287207" y="2207551"/>
            <a:ext cx="2016224" cy="36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35"/>
          <p:cNvSpPr txBox="1"/>
          <p:nvPr/>
        </p:nvSpPr>
        <p:spPr>
          <a:xfrm flipH="1">
            <a:off x="4168058" y="1705675"/>
            <a:ext cx="1126887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A65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kumimoji="0" lang="zh-CN" altLang="en-US" sz="32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A65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81109" y="2197440"/>
            <a:ext cx="2016224" cy="36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35"/>
          <p:cNvSpPr txBox="1"/>
          <p:nvPr/>
        </p:nvSpPr>
        <p:spPr>
          <a:xfrm flipH="1">
            <a:off x="6300192" y="1653415"/>
            <a:ext cx="1126887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A65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kumimoji="0" lang="zh-CN" altLang="en-US" sz="32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A65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79875" y="2207551"/>
            <a:ext cx="2016224" cy="36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圆角矩形 31">
            <a:hlinkClick r:id="rId2" action="ppaction://hlinkfile"/>
          </p:cNvPr>
          <p:cNvSpPr/>
          <p:nvPr/>
        </p:nvSpPr>
        <p:spPr>
          <a:xfrm>
            <a:off x="2865249" y="535471"/>
            <a:ext cx="3463927" cy="578882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绘制复式条形统计图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复习旧知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6"/>
          <p:cNvSpPr/>
          <p:nvPr/>
        </p:nvSpPr>
        <p:spPr>
          <a:xfrm>
            <a:off x="1296797" y="1560902"/>
            <a:ext cx="2016000" cy="2806889"/>
          </a:xfrm>
          <a:custGeom>
            <a:avLst/>
            <a:gdLst/>
            <a:ahLst/>
            <a:cxnLst/>
            <a:rect l="l" t="t" r="r" b="b"/>
            <a:pathLst>
              <a:path w="2284424" h="2952328">
                <a:moveTo>
                  <a:pt x="1143262" y="0"/>
                </a:moveTo>
                <a:cubicBezTo>
                  <a:pt x="1627387" y="0"/>
                  <a:pt x="2051384" y="284381"/>
                  <a:pt x="2284424" y="710937"/>
                </a:cubicBezTo>
                <a:lnTo>
                  <a:pt x="2284424" y="2241391"/>
                </a:lnTo>
                <a:cubicBezTo>
                  <a:pt x="2051384" y="2667947"/>
                  <a:pt x="1627387" y="2952328"/>
                  <a:pt x="1143262" y="2952328"/>
                </a:cubicBezTo>
                <a:cubicBezTo>
                  <a:pt x="657689" y="2952328"/>
                  <a:pt x="232604" y="2666244"/>
                  <a:pt x="0" y="2237573"/>
                </a:cubicBezTo>
                <a:lnTo>
                  <a:pt x="0" y="714756"/>
                </a:lnTo>
                <a:cubicBezTo>
                  <a:pt x="232604" y="286085"/>
                  <a:pt x="657689" y="0"/>
                  <a:pt x="1143262" y="0"/>
                </a:cubicBez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>
            <a:innerShdw blurRad="114300">
              <a:prstClr val="black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en-US" sz="1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8" name="椭圆 6"/>
          <p:cNvSpPr/>
          <p:nvPr/>
        </p:nvSpPr>
        <p:spPr>
          <a:xfrm>
            <a:off x="3581221" y="1563638"/>
            <a:ext cx="2016000" cy="2808000"/>
          </a:xfrm>
          <a:custGeom>
            <a:avLst/>
            <a:gdLst/>
            <a:ahLst/>
            <a:cxnLst/>
            <a:rect l="l" t="t" r="r" b="b"/>
            <a:pathLst>
              <a:path w="2284424" h="2952328">
                <a:moveTo>
                  <a:pt x="1143262" y="0"/>
                </a:moveTo>
                <a:cubicBezTo>
                  <a:pt x="1627387" y="0"/>
                  <a:pt x="2051384" y="284381"/>
                  <a:pt x="2284424" y="710937"/>
                </a:cubicBezTo>
                <a:lnTo>
                  <a:pt x="2284424" y="2241391"/>
                </a:lnTo>
                <a:cubicBezTo>
                  <a:pt x="2051384" y="2667947"/>
                  <a:pt x="1627387" y="2952328"/>
                  <a:pt x="1143262" y="2952328"/>
                </a:cubicBezTo>
                <a:cubicBezTo>
                  <a:pt x="657689" y="2952328"/>
                  <a:pt x="232604" y="2666244"/>
                  <a:pt x="0" y="2237573"/>
                </a:cubicBezTo>
                <a:lnTo>
                  <a:pt x="0" y="714756"/>
                </a:lnTo>
                <a:cubicBezTo>
                  <a:pt x="232604" y="286085"/>
                  <a:pt x="657689" y="0"/>
                  <a:pt x="1143262" y="0"/>
                </a:cubicBez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>
            <a:innerShdw blurRad="114300">
              <a:prstClr val="black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en-US" sz="1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9" name="椭圆 6"/>
          <p:cNvSpPr/>
          <p:nvPr/>
        </p:nvSpPr>
        <p:spPr>
          <a:xfrm>
            <a:off x="5865645" y="1563638"/>
            <a:ext cx="2016000" cy="2808000"/>
          </a:xfrm>
          <a:custGeom>
            <a:avLst/>
            <a:gdLst/>
            <a:ahLst/>
            <a:cxnLst/>
            <a:rect l="l" t="t" r="r" b="b"/>
            <a:pathLst>
              <a:path w="2284424" h="2952328">
                <a:moveTo>
                  <a:pt x="1143262" y="0"/>
                </a:moveTo>
                <a:cubicBezTo>
                  <a:pt x="1627387" y="0"/>
                  <a:pt x="2051384" y="284381"/>
                  <a:pt x="2284424" y="710937"/>
                </a:cubicBezTo>
                <a:lnTo>
                  <a:pt x="2284424" y="2241391"/>
                </a:lnTo>
                <a:cubicBezTo>
                  <a:pt x="2051384" y="2667947"/>
                  <a:pt x="1627387" y="2952328"/>
                  <a:pt x="1143262" y="2952328"/>
                </a:cubicBezTo>
                <a:cubicBezTo>
                  <a:pt x="657689" y="2952328"/>
                  <a:pt x="232604" y="2666244"/>
                  <a:pt x="0" y="2237573"/>
                </a:cubicBezTo>
                <a:lnTo>
                  <a:pt x="0" y="714756"/>
                </a:lnTo>
                <a:cubicBezTo>
                  <a:pt x="232604" y="286085"/>
                  <a:pt x="657689" y="0"/>
                  <a:pt x="1143262" y="0"/>
                </a:cubicBezTo>
                <a:close/>
              </a:path>
            </a:pathLst>
          </a:custGeom>
          <a:noFill/>
          <a:ln w="25400" cap="flat" cmpd="sng" algn="ctr">
            <a:noFill/>
            <a:prstDash val="solid"/>
          </a:ln>
          <a:effectLst>
            <a:innerShdw blurRad="114300">
              <a:prstClr val="black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en-US" sz="1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748522" y="2506741"/>
            <a:ext cx="170891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绘制时先找到点，再写数值，最后连线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63804" y="2457109"/>
            <a:ext cx="186302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图中必须有图例，用不同的线条表示两组数据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en-US" sz="1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851191" y="2404959"/>
            <a:ext cx="20449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复式折线统计图可以方便地分析两个数量增加变化的情况。</a:t>
            </a:r>
            <a:endParaRPr lang="zh-CN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TextBox 35"/>
          <p:cNvSpPr txBox="1"/>
          <p:nvPr/>
        </p:nvSpPr>
        <p:spPr>
          <a:xfrm flipH="1">
            <a:off x="1875566" y="1705675"/>
            <a:ext cx="1126887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 defTabSz="914400">
              <a:defRPr/>
            </a:pPr>
            <a:r>
              <a:rPr lang="en-US" altLang="zh-CN" sz="3200" dirty="0">
                <a:solidFill>
                  <a:srgbClr val="A6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zh-CN" altLang="en-US" sz="3200" dirty="0">
              <a:solidFill>
                <a:srgbClr val="A6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287207" y="2207551"/>
            <a:ext cx="2016224" cy="36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en-US" sz="1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28" name="TextBox 35"/>
          <p:cNvSpPr txBox="1"/>
          <p:nvPr/>
        </p:nvSpPr>
        <p:spPr>
          <a:xfrm flipH="1">
            <a:off x="3923928" y="1705675"/>
            <a:ext cx="1126887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 defTabSz="914400">
              <a:defRPr/>
            </a:pPr>
            <a:r>
              <a:rPr lang="en-US" altLang="zh-CN" sz="3200" dirty="0">
                <a:solidFill>
                  <a:srgbClr val="A6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endParaRPr lang="zh-CN" altLang="en-US" sz="3200" dirty="0">
              <a:solidFill>
                <a:srgbClr val="A6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81109" y="2197440"/>
            <a:ext cx="2016224" cy="36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en-US" sz="1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30" name="TextBox 35"/>
          <p:cNvSpPr txBox="1"/>
          <p:nvPr/>
        </p:nvSpPr>
        <p:spPr>
          <a:xfrm flipH="1">
            <a:off x="6156176" y="1705675"/>
            <a:ext cx="1126887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algn="ctr" defTabSz="914400">
              <a:defRPr/>
            </a:pPr>
            <a:r>
              <a:rPr lang="en-US" altLang="zh-CN" sz="3200" dirty="0">
                <a:solidFill>
                  <a:srgbClr val="A6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endParaRPr lang="zh-CN" altLang="en-US" sz="3200" dirty="0">
              <a:solidFill>
                <a:srgbClr val="A6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79875" y="2207551"/>
            <a:ext cx="2016224" cy="36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>
              <a:defRPr/>
            </a:pPr>
            <a:endParaRPr lang="en-US" sz="1800" b="1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32" name="圆角矩形 31">
            <a:hlinkClick r:id="rId2" action="ppaction://hlinkfile"/>
          </p:cNvPr>
          <p:cNvSpPr/>
          <p:nvPr/>
        </p:nvSpPr>
        <p:spPr>
          <a:xfrm>
            <a:off x="3129511" y="536981"/>
            <a:ext cx="2750364" cy="578882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复式折线统计图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979712" y="1131590"/>
            <a:ext cx="5184576" cy="2653217"/>
            <a:chOff x="2411760" y="487428"/>
            <a:chExt cx="3955611" cy="2441245"/>
          </a:xfrm>
          <a:noFill/>
          <a:effectLst>
            <a:outerShdw blurRad="165100" dist="419100" dir="8100000" algn="tr" rotWithShape="0">
              <a:prstClr val="black">
                <a:alpha val="36000"/>
              </a:prstClr>
            </a:outerShdw>
          </a:effectLst>
        </p:grpSpPr>
        <p:grpSp>
          <p:nvGrpSpPr>
            <p:cNvPr id="18" name="组合 17"/>
            <p:cNvGrpSpPr/>
            <p:nvPr/>
          </p:nvGrpSpPr>
          <p:grpSpPr>
            <a:xfrm>
              <a:off x="2411760" y="824512"/>
              <a:ext cx="3955611" cy="1265544"/>
              <a:chOff x="971600" y="2348880"/>
              <a:chExt cx="6408712" cy="2520280"/>
            </a:xfrm>
            <a:grpFill/>
          </p:grpSpPr>
          <p:sp>
            <p:nvSpPr>
              <p:cNvPr id="29" name="矩形 28"/>
              <p:cNvSpPr/>
              <p:nvPr/>
            </p:nvSpPr>
            <p:spPr>
              <a:xfrm>
                <a:off x="971600" y="2348880"/>
                <a:ext cx="6408712" cy="2520280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42900" dist="76200" dir="5400000" algn="t" rotWithShape="0">
                  <a:prstClr val="black">
                    <a:alpha val="3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971600" y="2348880"/>
                <a:ext cx="6408712" cy="1260140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1" name="等腰三角形 6"/>
              <p:cNvSpPr/>
              <p:nvPr/>
            </p:nvSpPr>
            <p:spPr>
              <a:xfrm rot="16200000" flipH="1">
                <a:off x="3282231" y="552881"/>
                <a:ext cx="1818202" cy="6038409"/>
              </a:xfrm>
              <a:custGeom>
                <a:avLst/>
                <a:gdLst/>
                <a:ahLst/>
                <a:cxnLst/>
                <a:rect l="l" t="t" r="r" b="b"/>
                <a:pathLst>
                  <a:path w="1818202" h="6038409">
                    <a:moveTo>
                      <a:pt x="0" y="421786"/>
                    </a:moveTo>
                    <a:lnTo>
                      <a:pt x="0" y="5534354"/>
                    </a:lnTo>
                    <a:lnTo>
                      <a:pt x="560140" y="5534354"/>
                    </a:lnTo>
                    <a:lnTo>
                      <a:pt x="909102" y="6038409"/>
                    </a:lnTo>
                    <a:lnTo>
                      <a:pt x="1258063" y="5534354"/>
                    </a:lnTo>
                    <a:lnTo>
                      <a:pt x="1818202" y="5534354"/>
                    </a:lnTo>
                    <a:lnTo>
                      <a:pt x="1818202" y="421786"/>
                    </a:lnTo>
                    <a:lnTo>
                      <a:pt x="1201108" y="421786"/>
                    </a:lnTo>
                    <a:lnTo>
                      <a:pt x="909102" y="0"/>
                    </a:lnTo>
                    <a:lnTo>
                      <a:pt x="617096" y="421786"/>
                    </a:ln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19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2535530" y="889827"/>
              <a:ext cx="164261" cy="164261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535530" y="1855884"/>
              <a:ext cx="164261" cy="164261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108481" y="889827"/>
              <a:ext cx="164261" cy="164261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6108481" y="1855884"/>
              <a:ext cx="164261" cy="164261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弧形 22"/>
            <p:cNvSpPr/>
            <p:nvPr/>
          </p:nvSpPr>
          <p:spPr>
            <a:xfrm flipH="1">
              <a:off x="2607901" y="1981138"/>
              <a:ext cx="45719" cy="947535"/>
            </a:xfrm>
            <a:prstGeom prst="arc">
              <a:avLst/>
            </a:prstGeom>
            <a:grpFill/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弧形 23"/>
            <p:cNvSpPr/>
            <p:nvPr/>
          </p:nvSpPr>
          <p:spPr>
            <a:xfrm flipH="1">
              <a:off x="6185940" y="1968075"/>
              <a:ext cx="45719" cy="947535"/>
            </a:xfrm>
            <a:prstGeom prst="arc">
              <a:avLst/>
            </a:prstGeom>
            <a:grpFill/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619746" y="487428"/>
              <a:ext cx="3617607" cy="963355"/>
              <a:chOff x="2619746" y="653932"/>
              <a:chExt cx="3617607" cy="652075"/>
            </a:xfrm>
            <a:grpFill/>
          </p:grpSpPr>
          <p:sp>
            <p:nvSpPr>
              <p:cNvPr id="27" name="弧形 26"/>
              <p:cNvSpPr/>
              <p:nvPr/>
            </p:nvSpPr>
            <p:spPr>
              <a:xfrm flipH="1">
                <a:off x="2619746" y="664641"/>
                <a:ext cx="45719" cy="641366"/>
              </a:xfrm>
              <a:prstGeom prst="arc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弧形 27"/>
              <p:cNvSpPr/>
              <p:nvPr/>
            </p:nvSpPr>
            <p:spPr>
              <a:xfrm flipH="1">
                <a:off x="6191634" y="653932"/>
                <a:ext cx="45719" cy="641367"/>
              </a:xfrm>
              <a:prstGeom prst="arc">
                <a:avLst/>
              </a:prstGeom>
              <a:grpFill/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2" name="矩形 31"/>
          <p:cNvSpPr/>
          <p:nvPr/>
        </p:nvSpPr>
        <p:spPr>
          <a:xfrm>
            <a:off x="2141936" y="1406511"/>
            <a:ext cx="5311113" cy="11331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平均数的求法是用一组数据中所有数据之和除以数据的个数。</a:t>
            </a:r>
          </a:p>
        </p:txBody>
      </p:sp>
      <p:sp>
        <p:nvSpPr>
          <p:cNvPr id="33" name="圆角矩形 32">
            <a:hlinkClick r:id="rId2" action="ppaction://hlinkfile"/>
          </p:cNvPr>
          <p:cNvSpPr/>
          <p:nvPr/>
        </p:nvSpPr>
        <p:spPr>
          <a:xfrm>
            <a:off x="3129511" y="483518"/>
            <a:ext cx="2750364" cy="578882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平均数的再认识</a:t>
            </a:r>
          </a:p>
        </p:txBody>
      </p:sp>
      <p:sp>
        <p:nvSpPr>
          <p:cNvPr id="48" name="矩形 47"/>
          <p:cNvSpPr/>
          <p:nvPr/>
        </p:nvSpPr>
        <p:spPr>
          <a:xfrm>
            <a:off x="2411760" y="3359424"/>
            <a:ext cx="4556491" cy="6524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平均数易受极端数据的影响。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61FFCAF-1E12-42CD-B71E-FBE057337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076" y="1896239"/>
            <a:ext cx="5268005" cy="2941442"/>
          </a:xfrm>
          <a:prstGeom prst="rect">
            <a:avLst/>
          </a:prstGeom>
        </p:spPr>
      </p:pic>
      <p:sp>
        <p:nvSpPr>
          <p:cNvPr id="34" name="云形标注 82"/>
          <p:cNvSpPr>
            <a:spLocks noChangeArrowheads="1"/>
          </p:cNvSpPr>
          <p:nvPr/>
        </p:nvSpPr>
        <p:spPr bwMode="auto">
          <a:xfrm>
            <a:off x="596210" y="1995686"/>
            <a:ext cx="2736305" cy="1718717"/>
          </a:xfrm>
          <a:prstGeom prst="cloudCallout">
            <a:avLst>
              <a:gd name="adj1" fmla="val -16341"/>
              <a:gd name="adj2" fmla="val 61484"/>
            </a:avLst>
          </a:prstGeom>
          <a:noFill/>
          <a:ln w="19050" algn="ctr">
            <a:solidFill>
              <a:srgbClr val="825830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1560" y="915566"/>
            <a:ext cx="8136904" cy="1095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下图是中国儿童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800" b="1" dirty="0">
                <a:latin typeface="+mj-ea"/>
                <a:ea typeface="+mj-ea"/>
                <a:cs typeface="Times New Roman" panose="02020603050405020304" pitchFamily="18" charset="0"/>
              </a:rPr>
              <a:t>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岁标准身高对照统计图，从图中你得到了哪些信息？与同伴说一说。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356" y="3435846"/>
            <a:ext cx="1074898" cy="122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467544" y="2126564"/>
            <a:ext cx="28649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6</a:t>
            </a:r>
            <a:r>
              <a:rPr lang="en-US" altLang="zh-CN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~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岁男生一般比女生高；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en-US" altLang="zh-CN" sz="2400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~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岁女生进入发育期，比男生高。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0C72DF2-BB4B-42E5-A6D7-CF92CA36D6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65"/>
          <a:stretch/>
        </p:blipFill>
        <p:spPr>
          <a:xfrm>
            <a:off x="827585" y="1428411"/>
            <a:ext cx="4685718" cy="2918718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539552" y="381893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张叔叔有两块同样大小的玉米地。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4"/>
          <p:cNvSpPr>
            <a:spLocks noChangeArrowheads="1"/>
          </p:cNvSpPr>
          <p:nvPr/>
        </p:nvSpPr>
        <p:spPr bwMode="auto">
          <a:xfrm>
            <a:off x="787728" y="1059582"/>
            <a:ext cx="51125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2001</a:t>
            </a:r>
            <a:r>
              <a:rPr lang="en-US" altLang="zh-CN" sz="2000" b="1" dirty="0">
                <a:solidFill>
                  <a:srgbClr val="000000"/>
                </a:solidFill>
                <a:latin typeface="+mn-ea"/>
                <a:ea typeface="+mn-ea"/>
              </a:rPr>
              <a:t>~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2007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两块地玉米产量统计图</a:t>
            </a: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999937" y="4312409"/>
            <a:ext cx="454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哪块地的平均年产量高一些？</a:t>
            </a:r>
          </a:p>
        </p:txBody>
      </p:sp>
      <p:sp>
        <p:nvSpPr>
          <p:cNvPr id="19" name="云形标注 5"/>
          <p:cNvSpPr>
            <a:spLocks noChangeArrowheads="1"/>
          </p:cNvSpPr>
          <p:nvPr/>
        </p:nvSpPr>
        <p:spPr bwMode="auto">
          <a:xfrm>
            <a:off x="5356383" y="1563638"/>
            <a:ext cx="2559519" cy="1515592"/>
          </a:xfrm>
          <a:prstGeom prst="cloudCallout">
            <a:avLst>
              <a:gd name="adj1" fmla="val 11630"/>
              <a:gd name="adj2" fmla="val 62594"/>
            </a:avLst>
          </a:prstGeom>
          <a:noFill/>
          <a:ln w="19050" algn="ctr">
            <a:solidFill>
              <a:srgbClr val="8BB408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690" y="3003798"/>
            <a:ext cx="1431702" cy="143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5436096" y="1650162"/>
            <a:ext cx="247980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从条形统计图中得出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地的平均产量要高一些。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18" grpId="0"/>
      <p:bldP spid="19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3FE78C86-F471-4995-80A0-D961E54388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65"/>
          <a:stretch/>
        </p:blipFill>
        <p:spPr>
          <a:xfrm>
            <a:off x="827585" y="1428411"/>
            <a:ext cx="4685718" cy="2918718"/>
          </a:xfrm>
          <a:prstGeom prst="rect">
            <a:avLst/>
          </a:prstGeom>
        </p:spPr>
      </p:pic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681218" y="4302616"/>
            <a:ext cx="5904656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你觉得哪块地的产量有可能还会提高？</a:t>
            </a:r>
          </a:p>
        </p:txBody>
      </p:sp>
      <p:sp>
        <p:nvSpPr>
          <p:cNvPr id="19" name="云形标注 5"/>
          <p:cNvSpPr>
            <a:spLocks noChangeArrowheads="1"/>
          </p:cNvSpPr>
          <p:nvPr/>
        </p:nvSpPr>
        <p:spPr bwMode="auto">
          <a:xfrm>
            <a:off x="5220073" y="1635646"/>
            <a:ext cx="3311452" cy="1666486"/>
          </a:xfrm>
          <a:prstGeom prst="cloudCallout">
            <a:avLst>
              <a:gd name="adj1" fmla="val -6595"/>
              <a:gd name="adj2" fmla="val 68354"/>
            </a:avLst>
          </a:prstGeom>
          <a:noFill/>
          <a:ln w="19050" algn="ctr">
            <a:solidFill>
              <a:srgbClr val="8BB408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178" y="3219822"/>
            <a:ext cx="1399206" cy="140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5305145" y="1707654"/>
            <a:ext cx="313909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B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地从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年开始产量逐年提高，所以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地的产量很有可能还会提高。</a:t>
            </a:r>
          </a:p>
        </p:txBody>
      </p:sp>
      <p:sp>
        <p:nvSpPr>
          <p:cNvPr id="15" name="矩形 14"/>
          <p:cNvSpPr/>
          <p:nvPr/>
        </p:nvSpPr>
        <p:spPr>
          <a:xfrm>
            <a:off x="539552" y="381893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张叔叔有两块同样大小的玉米地。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787728" y="1059582"/>
            <a:ext cx="51125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2001</a:t>
            </a:r>
            <a:r>
              <a:rPr lang="en-US" altLang="zh-CN" sz="2000" b="1" dirty="0">
                <a:solidFill>
                  <a:srgbClr val="000000"/>
                </a:solidFill>
                <a:latin typeface="+mn-ea"/>
                <a:ea typeface="+mn-ea"/>
              </a:rPr>
              <a:t>~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2007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两块地玉米产量统计图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467544" y="339502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老师统计了本学校六个年级男、女生的人数，并记录如下：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299684" y="1779662"/>
          <a:ext cx="619269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4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6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6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46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603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03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男生</a:t>
                      </a:r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80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72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77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82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76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78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03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女生</a:t>
                      </a:r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75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82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80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76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74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80</a:t>
                      </a: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827584" y="3272666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请用统计图表示各年级男、女生的人数情况。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图片 3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2492" y="1542245"/>
            <a:ext cx="5521256" cy="38095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100238" y="843558"/>
            <a:ext cx="6982075" cy="3682555"/>
            <a:chOff x="1100238" y="516546"/>
            <a:chExt cx="6982075" cy="4306092"/>
          </a:xfrm>
        </p:grpSpPr>
        <p:grpSp>
          <p:nvGrpSpPr>
            <p:cNvPr id="190" name="Group 36"/>
            <p:cNvGrpSpPr/>
            <p:nvPr/>
          </p:nvGrpSpPr>
          <p:grpSpPr bwMode="auto">
            <a:xfrm>
              <a:off x="1951140" y="1647212"/>
              <a:ext cx="5472608" cy="2714600"/>
              <a:chOff x="629" y="575"/>
              <a:chExt cx="4785" cy="3313"/>
            </a:xfrm>
          </p:grpSpPr>
          <p:grpSp>
            <p:nvGrpSpPr>
              <p:cNvPr id="191" name="Group 37"/>
              <p:cNvGrpSpPr/>
              <p:nvPr/>
            </p:nvGrpSpPr>
            <p:grpSpPr bwMode="auto">
              <a:xfrm>
                <a:off x="629" y="575"/>
                <a:ext cx="4761" cy="3313"/>
                <a:chOff x="638" y="575"/>
                <a:chExt cx="4761" cy="3313"/>
              </a:xfrm>
            </p:grpSpPr>
            <p:sp>
              <p:nvSpPr>
                <p:cNvPr id="261" name="Line 38"/>
                <p:cNvSpPr>
                  <a:spLocks noChangeShapeType="1"/>
                </p:cNvSpPr>
                <p:nvPr/>
              </p:nvSpPr>
              <p:spPr bwMode="auto">
                <a:xfrm>
                  <a:off x="647" y="575"/>
                  <a:ext cx="0" cy="3313"/>
                </a:xfrm>
                <a:prstGeom prst="line">
                  <a:avLst/>
                </a:prstGeom>
                <a:noFill/>
                <a:ln w="28575">
                  <a:solidFill>
                    <a:srgbClr val="00808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62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638" y="3879"/>
                  <a:ext cx="4761" cy="9"/>
                </a:xfrm>
                <a:prstGeom prst="line">
                  <a:avLst/>
                </a:prstGeom>
                <a:noFill/>
                <a:ln w="28575">
                  <a:solidFill>
                    <a:srgbClr val="008080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 b="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92" name="Group 40"/>
              <p:cNvGrpSpPr/>
              <p:nvPr/>
            </p:nvGrpSpPr>
            <p:grpSpPr bwMode="auto">
              <a:xfrm>
                <a:off x="638" y="2842"/>
                <a:ext cx="4776" cy="990"/>
                <a:chOff x="634" y="2834"/>
                <a:chExt cx="4776" cy="990"/>
              </a:xfrm>
            </p:grpSpPr>
            <p:grpSp>
              <p:nvGrpSpPr>
                <p:cNvPr id="239" name="Group 41"/>
                <p:cNvGrpSpPr/>
                <p:nvPr/>
              </p:nvGrpSpPr>
              <p:grpSpPr bwMode="auto">
                <a:xfrm>
                  <a:off x="642" y="3355"/>
                  <a:ext cx="4768" cy="469"/>
                  <a:chOff x="642" y="3355"/>
                  <a:chExt cx="4768" cy="469"/>
                </a:xfrm>
              </p:grpSpPr>
              <p:sp>
                <p:nvSpPr>
                  <p:cNvPr id="25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642" y="3355"/>
                    <a:ext cx="476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8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456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3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648" y="340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775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5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8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6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672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7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7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8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563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9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647" y="351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0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362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40" name="Group 52"/>
                <p:cNvGrpSpPr/>
                <p:nvPr/>
              </p:nvGrpSpPr>
              <p:grpSpPr bwMode="auto">
                <a:xfrm>
                  <a:off x="634" y="2834"/>
                  <a:ext cx="4768" cy="469"/>
                  <a:chOff x="642" y="3355"/>
                  <a:chExt cx="4768" cy="469"/>
                </a:xfrm>
              </p:grpSpPr>
              <p:sp>
                <p:nvSpPr>
                  <p:cNvPr id="241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642" y="3355"/>
                    <a:ext cx="476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8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2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456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3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648" y="340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4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775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5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8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6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672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7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7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8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563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4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647" y="351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362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193" name="Group 63"/>
              <p:cNvGrpSpPr/>
              <p:nvPr/>
            </p:nvGrpSpPr>
            <p:grpSpPr bwMode="auto">
              <a:xfrm>
                <a:off x="635" y="1795"/>
                <a:ext cx="4776" cy="990"/>
                <a:chOff x="634" y="2834"/>
                <a:chExt cx="4776" cy="990"/>
              </a:xfrm>
            </p:grpSpPr>
            <p:grpSp>
              <p:nvGrpSpPr>
                <p:cNvPr id="217" name="Group 64"/>
                <p:cNvGrpSpPr/>
                <p:nvPr/>
              </p:nvGrpSpPr>
              <p:grpSpPr bwMode="auto">
                <a:xfrm>
                  <a:off x="642" y="3355"/>
                  <a:ext cx="4768" cy="469"/>
                  <a:chOff x="642" y="3355"/>
                  <a:chExt cx="4768" cy="469"/>
                </a:xfrm>
              </p:grpSpPr>
              <p:sp>
                <p:nvSpPr>
                  <p:cNvPr id="229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642" y="3355"/>
                    <a:ext cx="476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8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0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456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1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648" y="340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2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775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3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8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4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672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5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7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563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7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647" y="351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8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362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18" name="Group 75"/>
                <p:cNvGrpSpPr/>
                <p:nvPr/>
              </p:nvGrpSpPr>
              <p:grpSpPr bwMode="auto">
                <a:xfrm>
                  <a:off x="634" y="2834"/>
                  <a:ext cx="4768" cy="469"/>
                  <a:chOff x="642" y="3355"/>
                  <a:chExt cx="4768" cy="469"/>
                </a:xfrm>
              </p:grpSpPr>
              <p:sp>
                <p:nvSpPr>
                  <p:cNvPr id="219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642" y="3355"/>
                    <a:ext cx="476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8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456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648" y="340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2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775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3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8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4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672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5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7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6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563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7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647" y="351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8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362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194" name="Group 86"/>
              <p:cNvGrpSpPr/>
              <p:nvPr/>
            </p:nvGrpSpPr>
            <p:grpSpPr bwMode="auto">
              <a:xfrm>
                <a:off x="633" y="747"/>
                <a:ext cx="4776" cy="990"/>
                <a:chOff x="634" y="2834"/>
                <a:chExt cx="4776" cy="990"/>
              </a:xfrm>
            </p:grpSpPr>
            <p:grpSp>
              <p:nvGrpSpPr>
                <p:cNvPr id="195" name="Group 87"/>
                <p:cNvGrpSpPr/>
                <p:nvPr/>
              </p:nvGrpSpPr>
              <p:grpSpPr bwMode="auto">
                <a:xfrm>
                  <a:off x="642" y="3355"/>
                  <a:ext cx="4768" cy="469"/>
                  <a:chOff x="642" y="3355"/>
                  <a:chExt cx="4768" cy="469"/>
                </a:xfrm>
              </p:grpSpPr>
              <p:sp>
                <p:nvSpPr>
                  <p:cNvPr id="207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642" y="3355"/>
                    <a:ext cx="476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8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456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648" y="340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775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8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672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7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563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647" y="351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362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196" name="Group 98"/>
                <p:cNvGrpSpPr/>
                <p:nvPr/>
              </p:nvGrpSpPr>
              <p:grpSpPr bwMode="auto">
                <a:xfrm>
                  <a:off x="634" y="2834"/>
                  <a:ext cx="4768" cy="469"/>
                  <a:chOff x="642" y="3355"/>
                  <a:chExt cx="4768" cy="469"/>
                </a:xfrm>
              </p:grpSpPr>
              <p:sp>
                <p:nvSpPr>
                  <p:cNvPr id="197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642" y="3355"/>
                    <a:ext cx="476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808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98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456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99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648" y="340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775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1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8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2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672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3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646" y="3724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4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645" y="3563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5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647" y="351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649" y="3621"/>
                    <a:ext cx="476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 b="1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endParaRPr>
                  </a:p>
                </p:txBody>
              </p:sp>
            </p:grpSp>
          </p:grpSp>
        </p:grpSp>
        <p:grpSp>
          <p:nvGrpSpPr>
            <p:cNvPr id="263" name="Group 25"/>
            <p:cNvGrpSpPr/>
            <p:nvPr/>
          </p:nvGrpSpPr>
          <p:grpSpPr bwMode="auto">
            <a:xfrm>
              <a:off x="1100238" y="516546"/>
              <a:ext cx="1452233" cy="4101150"/>
              <a:chOff x="-107" y="-680"/>
              <a:chExt cx="1421" cy="4691"/>
            </a:xfrm>
          </p:grpSpPr>
          <p:grpSp>
            <p:nvGrpSpPr>
              <p:cNvPr id="264" name="Group 26"/>
              <p:cNvGrpSpPr/>
              <p:nvPr/>
            </p:nvGrpSpPr>
            <p:grpSpPr bwMode="auto">
              <a:xfrm>
                <a:off x="-107" y="41"/>
                <a:ext cx="859" cy="3970"/>
                <a:chOff x="-107" y="41"/>
                <a:chExt cx="859" cy="3970"/>
              </a:xfrm>
            </p:grpSpPr>
            <p:sp>
              <p:nvSpPr>
                <p:cNvPr id="266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43" y="3517"/>
                  <a:ext cx="309" cy="4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altLang="zh-CN" sz="18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Times New Roman" panose="02020603050405020304" pitchFamily="18" charset="0"/>
                    </a:rPr>
                    <a:t>0</a:t>
                  </a:r>
                  <a:endParaRPr lang="zh-CN" altLang="en-US" sz="18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67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-97" y="2060"/>
                  <a:ext cx="78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（         ）</a:t>
                  </a:r>
                </a:p>
              </p:txBody>
            </p:sp>
            <p:sp>
              <p:nvSpPr>
                <p:cNvPr id="26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-97" y="2573"/>
                  <a:ext cx="78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（         ）</a:t>
                  </a:r>
                </a:p>
              </p:txBody>
            </p:sp>
            <p:sp>
              <p:nvSpPr>
                <p:cNvPr id="269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-107" y="3041"/>
                  <a:ext cx="78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（         ）</a:t>
                  </a:r>
                </a:p>
              </p:txBody>
            </p:sp>
            <p:sp>
              <p:nvSpPr>
                <p:cNvPr id="270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-88" y="1580"/>
                  <a:ext cx="78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（         ）</a:t>
                  </a:r>
                </a:p>
              </p:txBody>
            </p:sp>
            <p:sp>
              <p:nvSpPr>
                <p:cNvPr id="271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-88" y="587"/>
                  <a:ext cx="78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（         ）</a:t>
                  </a:r>
                </a:p>
              </p:txBody>
            </p:sp>
            <p:sp>
              <p:nvSpPr>
                <p:cNvPr id="272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-97" y="1088"/>
                  <a:ext cx="78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（         ）</a:t>
                  </a:r>
                </a:p>
              </p:txBody>
            </p:sp>
            <p:sp>
              <p:nvSpPr>
                <p:cNvPr id="306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-82" y="41"/>
                  <a:ext cx="785" cy="4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（         ）</a:t>
                  </a:r>
                </a:p>
              </p:txBody>
            </p:sp>
          </p:grpSp>
          <p:sp>
            <p:nvSpPr>
              <p:cNvPr id="265" name="Text Box 34"/>
              <p:cNvSpPr txBox="1">
                <a:spLocks noChangeArrowheads="1"/>
              </p:cNvSpPr>
              <p:nvPr/>
            </p:nvSpPr>
            <p:spPr bwMode="auto">
              <a:xfrm>
                <a:off x="189" y="-680"/>
                <a:ext cx="1125" cy="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18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人数</a:t>
                </a:r>
                <a:endPara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73" name="Line 111"/>
            <p:cNvSpPr>
              <a:spLocks noChangeShapeType="1"/>
            </p:cNvSpPr>
            <p:nvPr/>
          </p:nvSpPr>
          <p:spPr bwMode="auto">
            <a:xfrm flipH="1">
              <a:off x="2583237" y="1788145"/>
              <a:ext cx="0" cy="2561036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4" name="Line 112"/>
            <p:cNvSpPr>
              <a:spLocks noChangeShapeType="1"/>
            </p:cNvSpPr>
            <p:nvPr/>
          </p:nvSpPr>
          <p:spPr bwMode="auto">
            <a:xfrm>
              <a:off x="5210232" y="1789581"/>
              <a:ext cx="0" cy="25596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5" name="Line 115"/>
            <p:cNvSpPr>
              <a:spLocks noChangeShapeType="1"/>
            </p:cNvSpPr>
            <p:nvPr/>
          </p:nvSpPr>
          <p:spPr bwMode="auto">
            <a:xfrm>
              <a:off x="3458902" y="1789581"/>
              <a:ext cx="0" cy="25596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6" name="Line 117"/>
            <p:cNvSpPr>
              <a:spLocks noChangeShapeType="1"/>
            </p:cNvSpPr>
            <p:nvPr/>
          </p:nvSpPr>
          <p:spPr bwMode="auto">
            <a:xfrm>
              <a:off x="4334567" y="1789581"/>
              <a:ext cx="0" cy="25596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7" name="Line 120"/>
            <p:cNvSpPr>
              <a:spLocks noChangeShapeType="1"/>
            </p:cNvSpPr>
            <p:nvPr/>
          </p:nvSpPr>
          <p:spPr bwMode="auto">
            <a:xfrm>
              <a:off x="6085897" y="1789581"/>
              <a:ext cx="0" cy="25596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8" name="Line 122"/>
            <p:cNvSpPr>
              <a:spLocks noChangeShapeType="1"/>
            </p:cNvSpPr>
            <p:nvPr/>
          </p:nvSpPr>
          <p:spPr bwMode="auto">
            <a:xfrm>
              <a:off x="6961562" y="1789581"/>
              <a:ext cx="0" cy="2559600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79" name="Group 142"/>
            <p:cNvGrpSpPr/>
            <p:nvPr/>
          </p:nvGrpSpPr>
          <p:grpSpPr bwMode="auto">
            <a:xfrm>
              <a:off x="2383188" y="4307413"/>
              <a:ext cx="5699125" cy="515225"/>
              <a:chOff x="795" y="3848"/>
              <a:chExt cx="3590" cy="392"/>
            </a:xfrm>
          </p:grpSpPr>
          <p:sp>
            <p:nvSpPr>
              <p:cNvPr id="280" name="Text Box 18"/>
              <p:cNvSpPr txBox="1">
                <a:spLocks noChangeArrowheads="1"/>
              </p:cNvSpPr>
              <p:nvPr/>
            </p:nvSpPr>
            <p:spPr bwMode="auto">
              <a:xfrm>
                <a:off x="795" y="3884"/>
                <a:ext cx="328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一</a:t>
                </a:r>
              </a:p>
            </p:txBody>
          </p:sp>
          <p:sp>
            <p:nvSpPr>
              <p:cNvPr id="281" name="Text Box 19"/>
              <p:cNvSpPr txBox="1">
                <a:spLocks noChangeArrowheads="1"/>
              </p:cNvSpPr>
              <p:nvPr/>
            </p:nvSpPr>
            <p:spPr bwMode="auto">
              <a:xfrm>
                <a:off x="1331" y="3878"/>
                <a:ext cx="328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二</a:t>
                </a:r>
              </a:p>
            </p:txBody>
          </p:sp>
          <p:sp>
            <p:nvSpPr>
              <p:cNvPr id="282" name="Text Box 20"/>
              <p:cNvSpPr txBox="1">
                <a:spLocks noChangeArrowheads="1"/>
              </p:cNvSpPr>
              <p:nvPr/>
            </p:nvSpPr>
            <p:spPr bwMode="auto">
              <a:xfrm>
                <a:off x="1880" y="3868"/>
                <a:ext cx="328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三</a:t>
                </a:r>
              </a:p>
            </p:txBody>
          </p:sp>
          <p:sp>
            <p:nvSpPr>
              <p:cNvPr id="283" name="Text Box 21"/>
              <p:cNvSpPr txBox="1">
                <a:spLocks noChangeArrowheads="1"/>
              </p:cNvSpPr>
              <p:nvPr/>
            </p:nvSpPr>
            <p:spPr bwMode="auto">
              <a:xfrm>
                <a:off x="2434" y="3853"/>
                <a:ext cx="328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四</a:t>
                </a:r>
              </a:p>
            </p:txBody>
          </p:sp>
          <p:sp>
            <p:nvSpPr>
              <p:cNvPr id="284" name="Text Box 22"/>
              <p:cNvSpPr txBox="1">
                <a:spLocks noChangeArrowheads="1"/>
              </p:cNvSpPr>
              <p:nvPr/>
            </p:nvSpPr>
            <p:spPr bwMode="auto">
              <a:xfrm>
                <a:off x="2994" y="3861"/>
                <a:ext cx="328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五</a:t>
                </a:r>
              </a:p>
            </p:txBody>
          </p:sp>
          <p:sp>
            <p:nvSpPr>
              <p:cNvPr id="285" name="Text Box 23"/>
              <p:cNvSpPr txBox="1">
                <a:spLocks noChangeArrowheads="1"/>
              </p:cNvSpPr>
              <p:nvPr/>
            </p:nvSpPr>
            <p:spPr bwMode="auto">
              <a:xfrm>
                <a:off x="3548" y="3848"/>
                <a:ext cx="328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六</a:t>
                </a:r>
              </a:p>
            </p:txBody>
          </p:sp>
          <p:sp>
            <p:nvSpPr>
              <p:cNvPr id="286" name="Text Box 24"/>
              <p:cNvSpPr txBox="1">
                <a:spLocks noChangeArrowheads="1"/>
              </p:cNvSpPr>
              <p:nvPr/>
            </p:nvSpPr>
            <p:spPr bwMode="auto">
              <a:xfrm>
                <a:off x="3874" y="3848"/>
                <a:ext cx="511" cy="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latin typeface="楷体" panose="02010609060101010101" pitchFamily="49" charset="-122"/>
                    <a:ea typeface="楷体" panose="02010609060101010101" pitchFamily="49" charset="-122"/>
                    <a:sym typeface="Times New Roman" panose="02020603050405020304" pitchFamily="18" charset="0"/>
                  </a:rPr>
                  <a:t>年级</a:t>
                </a:r>
              </a:p>
            </p:txBody>
          </p:sp>
        </p:grpSp>
      </p:grpSp>
      <p:sp>
        <p:nvSpPr>
          <p:cNvPr id="287" name="矩形 286"/>
          <p:cNvSpPr/>
          <p:nvPr/>
        </p:nvSpPr>
        <p:spPr>
          <a:xfrm>
            <a:off x="2123728" y="411510"/>
            <a:ext cx="5300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一至六年级男、女生人数情况统计图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985101" y="880255"/>
            <a:ext cx="2850610" cy="400110"/>
            <a:chOff x="3131841" y="1086442"/>
            <a:chExt cx="2850610" cy="400110"/>
          </a:xfrm>
        </p:grpSpPr>
        <p:sp>
          <p:nvSpPr>
            <p:cNvPr id="288" name="矩形 287"/>
            <p:cNvSpPr/>
            <p:nvPr/>
          </p:nvSpPr>
          <p:spPr>
            <a:xfrm>
              <a:off x="3131841" y="1086442"/>
              <a:ext cx="285061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atinLnBrk="1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男生       女生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3723379" y="1294869"/>
              <a:ext cx="611188" cy="6746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flipV="1">
              <a:off x="5185985" y="1304466"/>
              <a:ext cx="611188" cy="674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1330722" y="1348135"/>
            <a:ext cx="581990" cy="2630889"/>
            <a:chOff x="1351580" y="1493333"/>
            <a:chExt cx="581990" cy="2630889"/>
          </a:xfrm>
        </p:grpSpPr>
        <p:sp>
          <p:nvSpPr>
            <p:cNvPr id="290" name="Text Box 27"/>
            <p:cNvSpPr txBox="1">
              <a:spLocks noChangeArrowheads="1"/>
            </p:cNvSpPr>
            <p:nvPr/>
          </p:nvSpPr>
          <p:spPr bwMode="auto">
            <a:xfrm>
              <a:off x="1351580" y="3754890"/>
              <a:ext cx="5292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70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1" name="Text Box 27"/>
            <p:cNvSpPr txBox="1">
              <a:spLocks noChangeArrowheads="1"/>
            </p:cNvSpPr>
            <p:nvPr/>
          </p:nvSpPr>
          <p:spPr bwMode="auto">
            <a:xfrm>
              <a:off x="1378579" y="3397187"/>
              <a:ext cx="5292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72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2" name="Text Box 27"/>
            <p:cNvSpPr txBox="1">
              <a:spLocks noChangeArrowheads="1"/>
            </p:cNvSpPr>
            <p:nvPr/>
          </p:nvSpPr>
          <p:spPr bwMode="auto">
            <a:xfrm>
              <a:off x="1378579" y="3019470"/>
              <a:ext cx="5292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74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3" name="Text Box 27"/>
            <p:cNvSpPr txBox="1">
              <a:spLocks noChangeArrowheads="1"/>
            </p:cNvSpPr>
            <p:nvPr/>
          </p:nvSpPr>
          <p:spPr bwMode="auto">
            <a:xfrm>
              <a:off x="1379722" y="2648900"/>
              <a:ext cx="5292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76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4" name="Text Box 27"/>
            <p:cNvSpPr txBox="1">
              <a:spLocks noChangeArrowheads="1"/>
            </p:cNvSpPr>
            <p:nvPr/>
          </p:nvSpPr>
          <p:spPr bwMode="auto">
            <a:xfrm>
              <a:off x="1359656" y="2290518"/>
              <a:ext cx="5292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78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5" name="Text Box 27"/>
            <p:cNvSpPr txBox="1">
              <a:spLocks noChangeArrowheads="1"/>
            </p:cNvSpPr>
            <p:nvPr/>
          </p:nvSpPr>
          <p:spPr bwMode="auto">
            <a:xfrm>
              <a:off x="1368598" y="1911626"/>
              <a:ext cx="5292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80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7" name="Text Box 27"/>
            <p:cNvSpPr txBox="1">
              <a:spLocks noChangeArrowheads="1"/>
            </p:cNvSpPr>
            <p:nvPr/>
          </p:nvSpPr>
          <p:spPr bwMode="auto">
            <a:xfrm>
              <a:off x="1404353" y="1493333"/>
              <a:ext cx="52921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82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2538812" y="1861565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97" name="椭圆 296"/>
          <p:cNvSpPr/>
          <p:nvPr/>
        </p:nvSpPr>
        <p:spPr>
          <a:xfrm>
            <a:off x="3404902" y="3355106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98" name="椭圆 297"/>
          <p:cNvSpPr/>
          <p:nvPr/>
        </p:nvSpPr>
        <p:spPr>
          <a:xfrm>
            <a:off x="4280567" y="2443517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09" name="椭圆 308"/>
          <p:cNvSpPr/>
          <p:nvPr/>
        </p:nvSpPr>
        <p:spPr>
          <a:xfrm>
            <a:off x="5156232" y="1507698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10" name="椭圆 309"/>
          <p:cNvSpPr/>
          <p:nvPr/>
        </p:nvSpPr>
        <p:spPr>
          <a:xfrm>
            <a:off x="6038375" y="2616461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11" name="椭圆 310"/>
          <p:cNvSpPr/>
          <p:nvPr/>
        </p:nvSpPr>
        <p:spPr>
          <a:xfrm>
            <a:off x="6907562" y="225074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312" name="直接连接符 311"/>
          <p:cNvCxnSpPr>
            <a:stCxn id="273" idx="0"/>
            <a:endCxn id="297" idx="1"/>
          </p:cNvCxnSpPr>
          <p:nvPr/>
        </p:nvCxnSpPr>
        <p:spPr>
          <a:xfrm>
            <a:off x="2583237" y="1931025"/>
            <a:ext cx="837481" cy="143989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直接连接符 312"/>
          <p:cNvCxnSpPr>
            <a:endCxn id="298" idx="3"/>
          </p:cNvCxnSpPr>
          <p:nvPr/>
        </p:nvCxnSpPr>
        <p:spPr>
          <a:xfrm flipV="1">
            <a:off x="3444246" y="2535701"/>
            <a:ext cx="852137" cy="85162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直接连接符 315"/>
          <p:cNvCxnSpPr>
            <a:endCxn id="309" idx="3"/>
          </p:cNvCxnSpPr>
          <p:nvPr/>
        </p:nvCxnSpPr>
        <p:spPr>
          <a:xfrm flipV="1">
            <a:off x="4358411" y="1599882"/>
            <a:ext cx="813637" cy="89280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直接连接符 318"/>
          <p:cNvCxnSpPr/>
          <p:nvPr/>
        </p:nvCxnSpPr>
        <p:spPr>
          <a:xfrm>
            <a:off x="5255707" y="1600409"/>
            <a:ext cx="801024" cy="102424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直接连接符 321"/>
          <p:cNvCxnSpPr>
            <a:endCxn id="311" idx="3"/>
          </p:cNvCxnSpPr>
          <p:nvPr/>
        </p:nvCxnSpPr>
        <p:spPr>
          <a:xfrm flipV="1">
            <a:off x="6106538" y="2342933"/>
            <a:ext cx="816840" cy="354099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椭圆 323"/>
          <p:cNvSpPr/>
          <p:nvPr/>
        </p:nvSpPr>
        <p:spPr>
          <a:xfrm>
            <a:off x="2538812" y="278498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5" name="椭圆 324"/>
          <p:cNvSpPr/>
          <p:nvPr/>
        </p:nvSpPr>
        <p:spPr>
          <a:xfrm>
            <a:off x="3397040" y="1501333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6" name="椭圆 325"/>
          <p:cNvSpPr/>
          <p:nvPr/>
        </p:nvSpPr>
        <p:spPr>
          <a:xfrm>
            <a:off x="4272705" y="186231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7" name="椭圆 326"/>
          <p:cNvSpPr/>
          <p:nvPr/>
        </p:nvSpPr>
        <p:spPr>
          <a:xfrm>
            <a:off x="5169188" y="259269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8" name="椭圆 327"/>
          <p:cNvSpPr/>
          <p:nvPr/>
        </p:nvSpPr>
        <p:spPr>
          <a:xfrm>
            <a:off x="6034583" y="2972111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9" name="椭圆 328"/>
          <p:cNvSpPr/>
          <p:nvPr/>
        </p:nvSpPr>
        <p:spPr>
          <a:xfrm>
            <a:off x="6923378" y="1873128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cxnSp>
        <p:nvCxnSpPr>
          <p:cNvPr id="330" name="直接连接符 329"/>
          <p:cNvCxnSpPr>
            <a:endCxn id="325" idx="3"/>
          </p:cNvCxnSpPr>
          <p:nvPr/>
        </p:nvCxnSpPr>
        <p:spPr>
          <a:xfrm flipV="1">
            <a:off x="2647955" y="1593517"/>
            <a:ext cx="764901" cy="12519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直接连接符 331"/>
          <p:cNvCxnSpPr>
            <a:endCxn id="326" idx="2"/>
          </p:cNvCxnSpPr>
          <p:nvPr/>
        </p:nvCxnSpPr>
        <p:spPr>
          <a:xfrm>
            <a:off x="3497582" y="1599142"/>
            <a:ext cx="775123" cy="3171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直接连接符 333"/>
          <p:cNvCxnSpPr>
            <a:endCxn id="327" idx="1"/>
          </p:cNvCxnSpPr>
          <p:nvPr/>
        </p:nvCxnSpPr>
        <p:spPr>
          <a:xfrm>
            <a:off x="4364276" y="1938958"/>
            <a:ext cx="820728" cy="6695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直接连接符 336"/>
          <p:cNvCxnSpPr>
            <a:endCxn id="328" idx="1"/>
          </p:cNvCxnSpPr>
          <p:nvPr/>
        </p:nvCxnSpPr>
        <p:spPr>
          <a:xfrm>
            <a:off x="5261372" y="2669244"/>
            <a:ext cx="789027" cy="31868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直接连接符 338"/>
          <p:cNvCxnSpPr>
            <a:endCxn id="278" idx="0"/>
          </p:cNvCxnSpPr>
          <p:nvPr/>
        </p:nvCxnSpPr>
        <p:spPr>
          <a:xfrm flipV="1">
            <a:off x="6117604" y="1932253"/>
            <a:ext cx="843958" cy="110612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文本框 340"/>
          <p:cNvSpPr txBox="1"/>
          <p:nvPr/>
        </p:nvSpPr>
        <p:spPr>
          <a:xfrm>
            <a:off x="2372232" y="1519955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2" name="文本框 341"/>
          <p:cNvSpPr txBox="1"/>
          <p:nvPr/>
        </p:nvSpPr>
        <p:spPr>
          <a:xfrm>
            <a:off x="3250029" y="3378736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3" name="文本框 342"/>
          <p:cNvSpPr txBox="1"/>
          <p:nvPr/>
        </p:nvSpPr>
        <p:spPr>
          <a:xfrm>
            <a:off x="4126147" y="2521369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77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4" name="文本框 343"/>
          <p:cNvSpPr txBox="1"/>
          <p:nvPr/>
        </p:nvSpPr>
        <p:spPr>
          <a:xfrm>
            <a:off x="4998662" y="1169374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5" name="文本框 344"/>
          <p:cNvSpPr txBox="1"/>
          <p:nvPr/>
        </p:nvSpPr>
        <p:spPr>
          <a:xfrm>
            <a:off x="5893077" y="2277614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6" name="文本框 345"/>
          <p:cNvSpPr txBox="1"/>
          <p:nvPr/>
        </p:nvSpPr>
        <p:spPr>
          <a:xfrm>
            <a:off x="6740956" y="2286025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7" name="文本框 346"/>
          <p:cNvSpPr txBox="1"/>
          <p:nvPr/>
        </p:nvSpPr>
        <p:spPr>
          <a:xfrm>
            <a:off x="2381980" y="2862523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75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" name="文本框 347"/>
          <p:cNvSpPr txBox="1"/>
          <p:nvPr/>
        </p:nvSpPr>
        <p:spPr>
          <a:xfrm>
            <a:off x="3246990" y="1169252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9" name="文本框 348"/>
          <p:cNvSpPr txBox="1"/>
          <p:nvPr/>
        </p:nvSpPr>
        <p:spPr>
          <a:xfrm>
            <a:off x="4122267" y="1529506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0" name="文本框 349"/>
          <p:cNvSpPr txBox="1"/>
          <p:nvPr/>
        </p:nvSpPr>
        <p:spPr>
          <a:xfrm>
            <a:off x="5017413" y="2655965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1" name="文本框 350"/>
          <p:cNvSpPr txBox="1"/>
          <p:nvPr/>
        </p:nvSpPr>
        <p:spPr>
          <a:xfrm>
            <a:off x="5882233" y="3035239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2" name="文本框 351"/>
          <p:cNvSpPr txBox="1"/>
          <p:nvPr/>
        </p:nvSpPr>
        <p:spPr>
          <a:xfrm>
            <a:off x="6755625" y="1575498"/>
            <a:ext cx="449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97" grpId="0" animBg="1"/>
      <p:bldP spid="298" grpId="0" animBg="1"/>
      <p:bldP spid="309" grpId="0" animBg="1"/>
      <p:bldP spid="310" grpId="0" animBg="1"/>
      <p:bldP spid="311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Microsoft Office PowerPoint</Application>
  <PresentationFormat>全屏显示(16:9)</PresentationFormat>
  <Paragraphs>128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楷体</vt:lpstr>
      <vt:lpstr>Times New Roman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2019-10-18T09:16:33Z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